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6" r:id="rId2"/>
    <p:sldId id="256" r:id="rId3"/>
    <p:sldId id="257" r:id="rId4"/>
    <p:sldId id="258" r:id="rId5"/>
    <p:sldId id="261" r:id="rId6"/>
    <p:sldId id="268" r:id="rId7"/>
    <p:sldId id="269" r:id="rId8"/>
    <p:sldId id="265" r:id="rId9"/>
    <p:sldId id="270" r:id="rId10"/>
    <p:sldId id="262" r:id="rId11"/>
    <p:sldId id="259" r:id="rId12"/>
    <p:sldId id="271" r:id="rId13"/>
    <p:sldId id="272" r:id="rId14"/>
    <p:sldId id="273" r:id="rId15"/>
    <p:sldId id="274" r:id="rId16"/>
    <p:sldId id="275" r:id="rId17"/>
    <p:sldId id="276" r:id="rId18"/>
    <p:sldId id="260" r:id="rId19"/>
    <p:sldId id="277" r:id="rId20"/>
    <p:sldId id="282" r:id="rId21"/>
    <p:sldId id="285" r:id="rId22"/>
    <p:sldId id="278" r:id="rId23"/>
    <p:sldId id="284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32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37EB0-E0D3-4F47-8A0F-1BEE71CC2D4B}" type="datetimeFigureOut">
              <a:rPr lang="en-CA" smtClean="0"/>
              <a:t>2024-07-02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B0491-361D-425B-AE23-10AB88C46CE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6384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B0491-361D-425B-AE23-10AB88C46CE6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906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B0491-361D-425B-AE23-10AB88C46CE6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6938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C950-38E4-3472-E8A9-3E51EFF62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A3468D-010A-D4A5-F918-843350276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9EE3A-6088-E3C2-D341-4CE68CB55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ACFEB-8828-4DF8-8DE3-4A9DF9FBB9E6}" type="datetime1">
              <a:rPr lang="en-CA" smtClean="0"/>
              <a:t>2024-07-02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F1EF3-793F-78CD-C69F-1DAF199F6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4965A-12AA-C953-D99C-5FA8409F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378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DD80-02DC-F750-B4F5-E0782BF0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5DDFE-23DD-86C2-4EFD-C419D7FA6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23656-C5CC-7EBA-1CF3-3CBCA88A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D41A3-018C-450F-B7B9-DF7743EA827C}" type="datetime1">
              <a:rPr lang="en-CA" smtClean="0"/>
              <a:t>2024-07-02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B6847-1190-B82C-4857-F30B1768A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CCB79-8F5A-CFAE-4253-016C62BF1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7107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045FC6-0255-6192-AC29-458823E1BE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67347-DA6D-E2E8-E301-3E8BD4470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33C33-E5EF-CBF3-4535-59AFD5CCA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8427-1C15-4485-B62B-BB34A0DE392C}" type="datetime1">
              <a:rPr lang="en-CA" smtClean="0"/>
              <a:t>2024-07-02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4CF74-12D1-056E-31BA-BAD9D173D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47065-4F62-6C81-617A-2D5A626E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0607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41CE3-33E5-B4CE-CED1-8548E5674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21617-E621-771F-7F45-E4071D998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7E4B5-672D-AFA4-8991-A87CBC8B1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0A0D-9B4F-4659-97DF-184AAD8A0633}" type="datetime1">
              <a:rPr lang="en-CA" smtClean="0"/>
              <a:t>2024-07-02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70D6D-4593-BE5F-4967-4C11F3073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3F5E0-81F6-8A07-BA4B-216EFAE8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6417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9567-4E6E-C740-BF6A-627643B5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5CE52-1BFB-A5AB-0413-15213F68B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4B895-E61F-1CF3-CC35-2C56E532C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F984-18C9-4316-AECF-74B70E3B05A4}" type="datetime1">
              <a:rPr lang="en-CA" smtClean="0"/>
              <a:t>2024-07-02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E8716-EB18-C295-C98C-EECD1C06D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E5814-709D-1157-E0CE-ECE5BB7B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2481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19EB-9977-5830-975C-CEF3F71BB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B28F-0583-1371-CD2F-A3A97D80AA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7AB8B-149F-AC66-8CFD-2E4FEAEDF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4037F-3FA1-4FE7-BBC2-462FA5143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BEBDE-D909-42D5-8A15-ABD51DC6E886}" type="datetime1">
              <a:rPr lang="en-CA" smtClean="0"/>
              <a:t>2024-07-02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69265-58C4-BD13-1E98-09C5B816C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46D14-AD3E-AB16-C764-B0339CBCE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6850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C491-5754-C1F7-BDFF-80FD6C45C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93C21-6920-5603-E79F-076EA8F4B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B09BF-F4D6-C6CF-AB53-6D1E31D77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B0F73-6585-BFAD-29D9-73BAD8C23D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FB93A0-F60A-50A2-3F7D-CB3F02D2F5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CB4C27-4562-262A-D99B-F22E71EF7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CA753-0596-4078-B730-C07527C7552A}" type="datetime1">
              <a:rPr lang="en-CA" smtClean="0"/>
              <a:t>2024-07-02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CD92E8-4866-6C7B-F45C-7E0923652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599FC-E4B0-16A1-564B-6D4A5748D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7524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8F4A-CE9C-BCBF-C855-02713ABD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EFCD7C-FA3F-6555-1240-1E8ED5034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765C-8D56-40E9-8088-C4FDFB714637}" type="datetime1">
              <a:rPr lang="en-CA" smtClean="0"/>
              <a:t>2024-07-02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8E5EF1-2D33-BB78-F868-09DCF3D8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7CAB50-F040-BDDA-F00C-CA4B9EFA5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2896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6D0B8F-5DF5-F1AF-FE68-1E5C9018C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DF8D-724C-4E05-BDF0-5502341E969E}" type="datetime1">
              <a:rPr lang="en-CA" smtClean="0"/>
              <a:t>2024-07-02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50607-4B20-993B-2F22-A1DA4672D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4C3CF-83B7-C55C-3E5E-8844D4AB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2782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BEDBC-454B-27C0-6E8C-679A4CDD1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9DD41-3058-C1DB-374F-19CC187C1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44842-F037-90C2-C68F-A6CE1E847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886F3-B1A6-C9D9-B79A-6241D4853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86045-21A9-48B0-BA60-DF5D69225AE2}" type="datetime1">
              <a:rPr lang="en-CA" smtClean="0"/>
              <a:t>2024-07-02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4F2D7-375F-1FB8-C4B3-272DC8A60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8A441-6BCE-C3FE-1048-B8C19E20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9910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2D1D0-CF4D-507A-3F2F-E539BFF84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61D1C9-31D6-4838-A332-CB2BFFF6F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2E4355-2AFE-EEE0-C2B1-C17EA0A29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48749-9B33-CF1A-D9D4-1C5E6B621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51176-10CA-410F-B2E8-EE8705E6EB0E}" type="datetime1">
              <a:rPr lang="en-CA" smtClean="0"/>
              <a:t>2024-07-02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022F9-E9B6-AA28-D283-E2F62716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75FC42-9F33-5089-8CCA-0E85230A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868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2D0A61-B884-6084-AA28-DA72D2F0E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64C19-AEF4-E8CE-A45D-1E45C9C12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A874-C98F-8BAA-D064-5633A993BB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266E3-08A0-4820-BD8B-9BBE69A234F3}" type="datetime1">
              <a:rPr lang="en-CA" smtClean="0"/>
              <a:t>2024-07-02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E1854-0D09-540F-474A-29301DBAB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61B54-BDB6-3BF9-94EF-EA1111D27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B7791-4C03-4CF7-AA60-909B039DD0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2875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8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44F11-E902-BEF1-C757-8B70FD62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88232-DD98-5471-900B-D5596A27C99B}"/>
              </a:ext>
            </a:extLst>
          </p:cNvPr>
          <p:cNvSpPr txBox="1"/>
          <p:nvPr/>
        </p:nvSpPr>
        <p:spPr>
          <a:xfrm>
            <a:off x="10884" y="6589038"/>
            <a:ext cx="1941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b="1" i="1" dirty="0">
                <a:solidFill>
                  <a:srgbClr val="002060"/>
                </a:solidFill>
                <a:highlight>
                  <a:srgbClr val="FFFF00"/>
                </a:highlight>
              </a:rPr>
              <a:t>Dataset: 2000_onwards.csv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39EDD1-25E7-CEE2-F956-6766F394B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5" y="1949569"/>
            <a:ext cx="5554879" cy="2232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F54457-4B54-9745-E2DA-3D8362224E72}"/>
              </a:ext>
            </a:extLst>
          </p:cNvPr>
          <p:cNvSpPr txBox="1"/>
          <p:nvPr/>
        </p:nvSpPr>
        <p:spPr>
          <a:xfrm>
            <a:off x="280305" y="1610887"/>
            <a:ext cx="4963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 b="1" dirty="0">
                <a:solidFill>
                  <a:srgbClr val="002060"/>
                </a:solidFill>
              </a:rPr>
              <a:t>Dataset Information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C2B1B8-3FA0-6333-A4F4-91CAFB7D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138" y="1582312"/>
            <a:ext cx="6123067" cy="3204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96B04D-5234-0124-158F-9AD5CE9793E0}"/>
              </a:ext>
            </a:extLst>
          </p:cNvPr>
          <p:cNvSpPr txBox="1"/>
          <p:nvPr/>
        </p:nvSpPr>
        <p:spPr>
          <a:xfrm>
            <a:off x="6629621" y="1243758"/>
            <a:ext cx="4963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600" b="1" dirty="0">
                <a:solidFill>
                  <a:srgbClr val="002060"/>
                </a:solidFill>
              </a:rPr>
              <a:t>Dataset Statistics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9A4410-EBCB-F30E-27F5-5F38A1E86711}"/>
              </a:ext>
            </a:extLst>
          </p:cNvPr>
          <p:cNvSpPr txBox="1"/>
          <p:nvPr/>
        </p:nvSpPr>
        <p:spPr>
          <a:xfrm>
            <a:off x="113795" y="4200525"/>
            <a:ext cx="2193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CA" sz="1200" dirty="0"/>
              <a:t>Dataset Dimension: 25 * 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20C5CD-63C8-0E3F-241C-9A219BA5E7DB}"/>
              </a:ext>
            </a:extLst>
          </p:cNvPr>
          <p:cNvSpPr txBox="1"/>
          <p:nvPr/>
        </p:nvSpPr>
        <p:spPr>
          <a:xfrm>
            <a:off x="8283" y="122601"/>
            <a:ext cx="7830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2060"/>
                </a:solidFill>
                <a:effectLst/>
              </a:rPr>
              <a:t>Insight into "</a:t>
            </a:r>
            <a:r>
              <a:rPr lang="en-CA" sz="1800" b="1" dirty="0">
                <a:solidFill>
                  <a:srgbClr val="002060"/>
                </a:solidFill>
              </a:rPr>
              <a:t>2000_onwards</a:t>
            </a:r>
            <a:r>
              <a:rPr lang="en-CA" sz="1800" b="1" i="1" dirty="0">
                <a:solidFill>
                  <a:srgbClr val="002060"/>
                </a:solidFill>
              </a:rPr>
              <a:t>” </a:t>
            </a:r>
            <a:r>
              <a:rPr lang="en-CA" sz="1800" b="1" dirty="0">
                <a:solidFill>
                  <a:srgbClr val="002060"/>
                </a:solidFill>
              </a:rPr>
              <a:t>Dataset</a:t>
            </a:r>
            <a:endParaRPr lang="en-CA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558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F85558-8C7A-FD16-2476-AC8F68C83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40" y="794966"/>
            <a:ext cx="5238841" cy="28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D6969-815C-9F9A-298B-D4A3DF1F7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72" y="827171"/>
            <a:ext cx="5238841" cy="28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2B550-7210-8403-F044-C0F20107C8E8}"/>
              </a:ext>
            </a:extLst>
          </p:cNvPr>
          <p:cNvSpPr txBox="1"/>
          <p:nvPr/>
        </p:nvSpPr>
        <p:spPr>
          <a:xfrm>
            <a:off x="291582" y="689618"/>
            <a:ext cx="534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i="0" dirty="0">
                <a:solidFill>
                  <a:srgbClr val="002060"/>
                </a:solidFill>
                <a:effectLst/>
              </a:rPr>
              <a:t>"Government Debt (% of GDP)" and Foreign Reserves</a:t>
            </a:r>
            <a:endParaRPr lang="en-CA" sz="14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4AAA65-CFE1-3E8A-C085-84B98A1363FE}"/>
              </a:ext>
            </a:extLst>
          </p:cNvPr>
          <p:cNvSpPr txBox="1"/>
          <p:nvPr/>
        </p:nvSpPr>
        <p:spPr>
          <a:xfrm>
            <a:off x="6370672" y="673283"/>
            <a:ext cx="534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i="0" dirty="0">
                <a:solidFill>
                  <a:srgbClr val="002060"/>
                </a:solidFill>
                <a:effectLst/>
              </a:rPr>
              <a:t>"Government Debt (% of GDP)" and Food</a:t>
            </a:r>
            <a:endParaRPr lang="en-CA" sz="1400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2DABFB-F2E8-C771-30B3-23453D0704CF}"/>
              </a:ext>
            </a:extLst>
          </p:cNvPr>
          <p:cNvSpPr txBox="1"/>
          <p:nvPr/>
        </p:nvSpPr>
        <p:spPr>
          <a:xfrm>
            <a:off x="8284" y="122601"/>
            <a:ext cx="9446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2060"/>
                </a:solidFill>
                <a:effectLst/>
              </a:rPr>
              <a:t>Insight into "Government Debt (% of GDP)" and </a:t>
            </a:r>
            <a:r>
              <a:rPr lang="en-GB" sz="1800" b="1" i="0" dirty="0">
                <a:solidFill>
                  <a:srgbClr val="002060"/>
                </a:solidFill>
                <a:effectLst/>
              </a:rPr>
              <a:t>Foreign Reserves, Food</a:t>
            </a:r>
            <a:r>
              <a:rPr lang="en-GB" b="1" i="0" dirty="0">
                <a:solidFill>
                  <a:srgbClr val="002060"/>
                </a:solidFill>
                <a:effectLst/>
              </a:rPr>
              <a:t> and All Items Indicators</a:t>
            </a:r>
            <a:endParaRPr lang="en-CA" dirty="0">
              <a:solidFill>
                <a:srgbClr val="00206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5B2FBA-1824-5E59-6770-F54ABED5F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01" y="3974138"/>
            <a:ext cx="5233380" cy="28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8BEAD7-BA73-8022-D1EC-A673AD66093F}"/>
              </a:ext>
            </a:extLst>
          </p:cNvPr>
          <p:cNvSpPr txBox="1"/>
          <p:nvPr/>
        </p:nvSpPr>
        <p:spPr>
          <a:xfrm>
            <a:off x="344340" y="3796649"/>
            <a:ext cx="534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i="0" dirty="0">
                <a:solidFill>
                  <a:srgbClr val="002060"/>
                </a:solidFill>
                <a:effectLst/>
              </a:rPr>
              <a:t>"Government Debt (% of GDP)" and All Items</a:t>
            </a:r>
            <a:endParaRPr lang="en-CA" sz="1400" dirty="0">
              <a:solidFill>
                <a:srgbClr val="002060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DBDAA24-1F2B-DD3B-97D1-50D1E0249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10</a:t>
            </a:fld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2D421D-FFCA-2475-FC57-288880A480AD}"/>
              </a:ext>
            </a:extLst>
          </p:cNvPr>
          <p:cNvSpPr txBox="1"/>
          <p:nvPr/>
        </p:nvSpPr>
        <p:spPr>
          <a:xfrm>
            <a:off x="10230529" y="6596390"/>
            <a:ext cx="1941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1100" b="1" i="1" dirty="0">
                <a:solidFill>
                  <a:srgbClr val="002060"/>
                </a:solidFill>
                <a:highlight>
                  <a:srgbClr val="FFFF00"/>
                </a:highlight>
              </a:rPr>
              <a:t>Dataset: 2000_onwards.csv</a:t>
            </a:r>
          </a:p>
        </p:txBody>
      </p:sp>
    </p:spTree>
    <p:extLst>
      <p:ext uri="{BB962C8B-B14F-4D97-AF65-F5344CB8AC3E}">
        <p14:creationId xmlns:p14="http://schemas.microsoft.com/office/powerpoint/2010/main" val="419011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A9C31A-8DDF-0EDB-2451-ED223345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451" y="1287244"/>
            <a:ext cx="5294314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84100B-C4C5-BF2B-6B5E-553EE062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872" y="3822189"/>
            <a:ext cx="4079625" cy="1656000"/>
          </a:xfrm>
          <a:prstGeom prst="rect">
            <a:avLst/>
          </a:prstGeom>
          <a:ln w="3175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790DCE-9C34-E3E1-C48B-BB383123961C}"/>
              </a:ext>
            </a:extLst>
          </p:cNvPr>
          <p:cNvSpPr txBox="1"/>
          <p:nvPr/>
        </p:nvSpPr>
        <p:spPr>
          <a:xfrm>
            <a:off x="7196352" y="995300"/>
            <a:ext cx="3788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002060"/>
                </a:solidFill>
              </a:rPr>
              <a:t>Correlation with Consumer Price for All Items</a:t>
            </a:r>
            <a:endParaRPr lang="en-CA" sz="1200" b="1" dirty="0">
              <a:solidFill>
                <a:srgbClr val="002060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0F8BE8C-6906-F88A-96A1-526091E18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25" y="1057448"/>
            <a:ext cx="3677553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D9A0B68-3756-8F83-1750-701B779F1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7" y="3944102"/>
            <a:ext cx="3743591" cy="24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F2DA49-79DD-D05C-044B-9CE7559EAC3E}"/>
              </a:ext>
            </a:extLst>
          </p:cNvPr>
          <p:cNvSpPr txBox="1"/>
          <p:nvPr/>
        </p:nvSpPr>
        <p:spPr>
          <a:xfrm>
            <a:off x="1480" y="28962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02060"/>
                </a:solidFill>
                <a:effectLst/>
              </a:rPr>
              <a:t>Insight into "Consumer Price for all items"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760E95-C823-72F8-76AF-F2943614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11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BB450-17A6-4AFC-7431-C8D1D60D77D1}"/>
              </a:ext>
            </a:extLst>
          </p:cNvPr>
          <p:cNvSpPr txBox="1"/>
          <p:nvPr/>
        </p:nvSpPr>
        <p:spPr>
          <a:xfrm>
            <a:off x="10884" y="6589038"/>
            <a:ext cx="1941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b="1" i="1" dirty="0">
                <a:solidFill>
                  <a:srgbClr val="002060"/>
                </a:solidFill>
                <a:highlight>
                  <a:srgbClr val="FFFF00"/>
                </a:highlight>
              </a:rPr>
              <a:t>Dataset: 2000_onwards.csv</a:t>
            </a:r>
          </a:p>
        </p:txBody>
      </p:sp>
    </p:spTree>
    <p:extLst>
      <p:ext uri="{BB962C8B-B14F-4D97-AF65-F5344CB8AC3E}">
        <p14:creationId xmlns:p14="http://schemas.microsoft.com/office/powerpoint/2010/main" val="999695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6BC6A4-3647-ABEC-B567-B349B5498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12</a:t>
            </a:fld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ADFBA-221F-435C-8154-1609C16F9C43}"/>
              </a:ext>
            </a:extLst>
          </p:cNvPr>
          <p:cNvSpPr txBox="1"/>
          <p:nvPr/>
        </p:nvSpPr>
        <p:spPr>
          <a:xfrm>
            <a:off x="1480" y="30756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"</a:t>
            </a:r>
            <a:r>
              <a:rPr lang="en-GB" b="1" i="0" dirty="0">
                <a:solidFill>
                  <a:srgbClr val="002060"/>
                </a:solidFill>
                <a:effectLst/>
              </a:rPr>
              <a:t> Consumer Price for all items </a:t>
            </a:r>
            <a:r>
              <a:rPr lang="en-GB" b="1" dirty="0">
                <a:solidFill>
                  <a:srgbClr val="002060"/>
                </a:solidFill>
              </a:rPr>
              <a:t>" and "Year"</a:t>
            </a:r>
            <a:endParaRPr lang="en-CA" b="1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DB55D4-7E5B-F02F-2E43-9331165D8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9325"/>
            <a:ext cx="5762729" cy="316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402DEA-DBF3-8C35-58B8-041DDE65B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273" y="1089325"/>
            <a:ext cx="5762729" cy="316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94BFB6-1FFF-0000-BF84-327560D05E00}"/>
              </a:ext>
            </a:extLst>
          </p:cNvPr>
          <p:cNvSpPr txBox="1"/>
          <p:nvPr/>
        </p:nvSpPr>
        <p:spPr>
          <a:xfrm>
            <a:off x="330222" y="4103739"/>
            <a:ext cx="70842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GB" sz="1200" dirty="0"/>
              <a:t>The data shows a fluctuating trend in the Consumer Price Index for all items from </a:t>
            </a:r>
            <a:r>
              <a:rPr lang="en-GB" sz="1200" b="1" dirty="0"/>
              <a:t>2000</a:t>
            </a:r>
            <a:r>
              <a:rPr lang="en-GB" sz="1200" dirty="0"/>
              <a:t> to </a:t>
            </a:r>
            <a:r>
              <a:rPr lang="en-GB" sz="1200" b="1" dirty="0"/>
              <a:t>2024</a:t>
            </a:r>
            <a:r>
              <a:rPr lang="en-GB" sz="1200" dirty="0"/>
              <a:t>.</a:t>
            </a:r>
          </a:p>
          <a:p>
            <a:pPr marL="171450" indent="-171450" algn="just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GB" sz="1200" dirty="0"/>
              <a:t>The early </a:t>
            </a:r>
            <a:r>
              <a:rPr lang="en-GB" sz="1200" b="1" dirty="0"/>
              <a:t>2000s</a:t>
            </a:r>
            <a:r>
              <a:rPr lang="en-GB" sz="1200" dirty="0"/>
              <a:t> experienced high inflation, peaking in </a:t>
            </a:r>
            <a:r>
              <a:rPr lang="en-GB" sz="1200" b="1" dirty="0"/>
              <a:t>2001</a:t>
            </a:r>
            <a:r>
              <a:rPr lang="en-GB" sz="1200" dirty="0"/>
              <a:t>.</a:t>
            </a:r>
          </a:p>
          <a:p>
            <a:pPr marL="171450" indent="-171450" algn="just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GB" sz="1200" dirty="0"/>
              <a:t>Mid-decade, there was a notable decrease, particularly in </a:t>
            </a:r>
            <a:r>
              <a:rPr lang="en-GB" sz="1200" b="1" dirty="0"/>
              <a:t>2007</a:t>
            </a:r>
            <a:r>
              <a:rPr lang="en-GB" sz="1200" dirty="0"/>
              <a:t>.</a:t>
            </a:r>
          </a:p>
          <a:p>
            <a:pPr marL="171450" indent="-171450" algn="just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GB" sz="1200" dirty="0"/>
              <a:t>The CPI remained relatively stable in the early </a:t>
            </a:r>
            <a:r>
              <a:rPr lang="en-GB" sz="1200" b="1" dirty="0"/>
              <a:t>2010s</a:t>
            </a:r>
            <a:r>
              <a:rPr lang="en-GB" sz="1200" dirty="0"/>
              <a:t> but began to rise again towards the end of the decade.</a:t>
            </a:r>
          </a:p>
          <a:p>
            <a:pPr marL="171450" indent="-171450" algn="just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GB" sz="1200" dirty="0"/>
              <a:t>In recent years, there has been an upward trend, with the CPI reaching its highest levels in </a:t>
            </a:r>
            <a:r>
              <a:rPr lang="en-GB" sz="1200" b="1" dirty="0"/>
              <a:t>2023</a:t>
            </a:r>
            <a:r>
              <a:rPr lang="en-GB" sz="1200" dirty="0"/>
              <a:t> and </a:t>
            </a:r>
            <a:r>
              <a:rPr lang="en-GB" sz="1200" b="1" dirty="0"/>
              <a:t>2024</a:t>
            </a:r>
            <a:r>
              <a:rPr lang="en-GB" sz="1200" dirty="0"/>
              <a:t>.</a:t>
            </a:r>
            <a:endParaRPr lang="en-CA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A86C21-E9EF-08AF-4086-D5850B04E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82" y="5309066"/>
            <a:ext cx="2781688" cy="12765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4033EF-7446-4DD0-AE57-0D8867D22462}"/>
              </a:ext>
            </a:extLst>
          </p:cNvPr>
          <p:cNvSpPr txBox="1"/>
          <p:nvPr/>
        </p:nvSpPr>
        <p:spPr>
          <a:xfrm>
            <a:off x="3954064" y="5531832"/>
            <a:ext cx="65043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GB" sz="1200" dirty="0"/>
              <a:t>In </a:t>
            </a:r>
            <a:r>
              <a:rPr lang="en-GB" sz="1200" b="1" dirty="0"/>
              <a:t>2001</a:t>
            </a:r>
            <a:r>
              <a:rPr lang="en-GB" sz="1200" dirty="0"/>
              <a:t>, the CPI surged by </a:t>
            </a:r>
            <a:r>
              <a:rPr lang="en-GB" sz="1200" b="1" dirty="0"/>
              <a:t>171.99%</a:t>
            </a:r>
            <a:r>
              <a:rPr lang="en-GB" sz="1200" dirty="0"/>
              <a:t>, followed by a </a:t>
            </a:r>
            <a:r>
              <a:rPr lang="en-GB" sz="1200" b="1" dirty="0"/>
              <a:t>53.98%</a:t>
            </a:r>
            <a:r>
              <a:rPr lang="en-GB" sz="1200" dirty="0"/>
              <a:t> decrease in </a:t>
            </a:r>
            <a:r>
              <a:rPr lang="en-GB" sz="1200" b="1" dirty="0"/>
              <a:t>2006</a:t>
            </a:r>
            <a:r>
              <a:rPr lang="en-GB" sz="1200" dirty="0"/>
              <a:t>. </a:t>
            </a:r>
          </a:p>
          <a:p>
            <a:pPr marL="171450" indent="-171450" algn="just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GB" sz="1200" dirty="0"/>
              <a:t>It spiked again by </a:t>
            </a:r>
            <a:r>
              <a:rPr lang="en-GB" sz="1200" b="1" dirty="0"/>
              <a:t>114.41%</a:t>
            </a:r>
            <a:r>
              <a:rPr lang="en-GB" sz="1200" dirty="0"/>
              <a:t> in </a:t>
            </a:r>
            <a:r>
              <a:rPr lang="en-GB" sz="1200" b="1" dirty="0"/>
              <a:t>2008</a:t>
            </a:r>
            <a:r>
              <a:rPr lang="en-GB" sz="1200" dirty="0"/>
              <a:t> and increased by </a:t>
            </a:r>
            <a:r>
              <a:rPr lang="en-GB" sz="1200" b="1" dirty="0"/>
              <a:t>74.19%</a:t>
            </a:r>
            <a:r>
              <a:rPr lang="en-GB" sz="1200" dirty="0"/>
              <a:t> in </a:t>
            </a:r>
            <a:r>
              <a:rPr lang="en-GB" sz="1200" b="1" dirty="0"/>
              <a:t>2016</a:t>
            </a:r>
            <a:r>
              <a:rPr lang="en-GB" sz="1200" dirty="0"/>
              <a:t>. </a:t>
            </a:r>
          </a:p>
          <a:p>
            <a:pPr marL="171450" indent="-171450" algn="just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GB" sz="1200" dirty="0"/>
              <a:t>These changes highlight periods of sharp inflation spikes and reductions, indicating considerable volatility in consumer prices over the years</a:t>
            </a:r>
            <a:endParaRPr lang="en-CA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013C5-3AD3-1AFC-6000-5F0DEE113299}"/>
              </a:ext>
            </a:extLst>
          </p:cNvPr>
          <p:cNvSpPr txBox="1"/>
          <p:nvPr/>
        </p:nvSpPr>
        <p:spPr>
          <a:xfrm>
            <a:off x="83668" y="5119402"/>
            <a:ext cx="3788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002060"/>
                </a:solidFill>
              </a:rPr>
              <a:t>Significant “</a:t>
            </a:r>
            <a:r>
              <a:rPr lang="en-GB" sz="1200" b="1" i="0" dirty="0">
                <a:solidFill>
                  <a:srgbClr val="002060"/>
                </a:solidFill>
                <a:effectLst/>
              </a:rPr>
              <a:t>Consumer Price for all items” </a:t>
            </a:r>
            <a:r>
              <a:rPr lang="en-GB" sz="1200" b="1" dirty="0">
                <a:solidFill>
                  <a:srgbClr val="002060"/>
                </a:solidFill>
              </a:rPr>
              <a:t>Changes</a:t>
            </a:r>
            <a:endParaRPr lang="en-CA" sz="12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BF406D-1B37-C4AA-5346-6AAD73E37C1E}"/>
              </a:ext>
            </a:extLst>
          </p:cNvPr>
          <p:cNvSpPr txBox="1"/>
          <p:nvPr/>
        </p:nvSpPr>
        <p:spPr>
          <a:xfrm>
            <a:off x="10884" y="6589038"/>
            <a:ext cx="1941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b="1" i="1" dirty="0">
                <a:solidFill>
                  <a:srgbClr val="002060"/>
                </a:solidFill>
                <a:highlight>
                  <a:srgbClr val="FFFF00"/>
                </a:highlight>
              </a:rPr>
              <a:t>Dataset: 2000_onwards.csv</a:t>
            </a:r>
          </a:p>
        </p:txBody>
      </p:sp>
    </p:spTree>
    <p:extLst>
      <p:ext uri="{BB962C8B-B14F-4D97-AF65-F5344CB8AC3E}">
        <p14:creationId xmlns:p14="http://schemas.microsoft.com/office/powerpoint/2010/main" val="2784620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D20F4-0C4D-94E1-4CF2-A92079754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13</a:t>
            </a:fld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3D33D-4AB2-7329-6689-730A307C6BED}"/>
              </a:ext>
            </a:extLst>
          </p:cNvPr>
          <p:cNvSpPr txBox="1"/>
          <p:nvPr/>
        </p:nvSpPr>
        <p:spPr>
          <a:xfrm>
            <a:off x="8284" y="172029"/>
            <a:ext cx="8332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2060"/>
                </a:solidFill>
                <a:effectLst/>
              </a:rPr>
              <a:t>Insight into "Consumer Price for all items" and Economic Indicators – Bar Plots</a:t>
            </a:r>
            <a:endParaRPr lang="en-CA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48403-3F36-86AA-3C50-E05898B8C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489"/>
            <a:ext cx="3929130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0D96D8-AA38-53E6-8CC0-F9A6C658D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868" y="465273"/>
            <a:ext cx="3929130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3D04A9-CAD9-57D9-36B5-CFA198751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635" y="465273"/>
            <a:ext cx="3929130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C2D371-546C-E9E4-E3B5-74ABBFF5A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6618"/>
            <a:ext cx="3929130" cy="216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47AC4F-CE70-1CC9-5367-851D658C8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130" y="2631747"/>
            <a:ext cx="3929130" cy="216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AE63BA-AB7D-F251-40B8-EBD76E0C0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194" y="2616618"/>
            <a:ext cx="3929130" cy="216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4FC05E-85BA-D008-3CCF-B9CE34A2AD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4" y="4702284"/>
            <a:ext cx="3929130" cy="216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B4FF77-674E-D3EC-E7FE-288A51EEAA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408" y="4702284"/>
            <a:ext cx="3929130" cy="216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7BFAC8-51A9-6A7B-0221-3AEA077E5E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572" y="4702284"/>
            <a:ext cx="392913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7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F0EB5-D5FE-15B0-DA81-6C9969B74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14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CB2A1-1C3E-070D-8FAB-1C4EEAFAA05E}"/>
              </a:ext>
            </a:extLst>
          </p:cNvPr>
          <p:cNvSpPr txBox="1"/>
          <p:nvPr/>
        </p:nvSpPr>
        <p:spPr>
          <a:xfrm>
            <a:off x="8284" y="172029"/>
            <a:ext cx="8332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2060"/>
                </a:solidFill>
                <a:effectLst/>
              </a:rPr>
              <a:t>Insight into "Consumer Price for all items" and Economic Indicators – Bar Plots</a:t>
            </a:r>
            <a:endParaRPr lang="en-CA" dirty="0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BCD64F-0BD9-AE0A-513F-4B3094D0C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4" y="541361"/>
            <a:ext cx="3929130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F139CB-02F7-0E6C-5246-A108A2042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05" y="541361"/>
            <a:ext cx="3929130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FD6310-46AC-6938-C131-7D7CA945E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483" y="541361"/>
            <a:ext cx="3929130" cy="21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D42C66-CCF9-97B1-027B-6024649B0D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6647"/>
            <a:ext cx="3929130" cy="21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599EB6-140B-6625-CE89-AA6169645015}"/>
              </a:ext>
            </a:extLst>
          </p:cNvPr>
          <p:cNvSpPr txBox="1"/>
          <p:nvPr/>
        </p:nvSpPr>
        <p:spPr>
          <a:xfrm>
            <a:off x="10884" y="6589038"/>
            <a:ext cx="1941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b="1" i="1" dirty="0">
                <a:solidFill>
                  <a:srgbClr val="002060"/>
                </a:solidFill>
                <a:highlight>
                  <a:srgbClr val="FFFF00"/>
                </a:highlight>
              </a:rPr>
              <a:t>Dataset: 2000_onwards.csv</a:t>
            </a:r>
          </a:p>
        </p:txBody>
      </p:sp>
    </p:spTree>
    <p:extLst>
      <p:ext uri="{BB962C8B-B14F-4D97-AF65-F5344CB8AC3E}">
        <p14:creationId xmlns:p14="http://schemas.microsoft.com/office/powerpoint/2010/main" val="2468411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E74359-C1CF-3FED-7BBF-D17A5803D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" y="421483"/>
            <a:ext cx="3929130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825EBE-A794-3EC4-BBD5-DAEA090B1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800" y="420602"/>
            <a:ext cx="3929130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8FF912-A7FB-CFDE-4E3F-88BAF3997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930" y="420619"/>
            <a:ext cx="3929130" cy="216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474367-8A9E-A2A8-8A70-A1F8CB19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15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A7F585-3D25-2901-246F-371637C697D8}"/>
              </a:ext>
            </a:extLst>
          </p:cNvPr>
          <p:cNvSpPr txBox="1"/>
          <p:nvPr/>
        </p:nvSpPr>
        <p:spPr>
          <a:xfrm>
            <a:off x="8284" y="172029"/>
            <a:ext cx="8332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2060"/>
                </a:solidFill>
                <a:effectLst/>
              </a:rPr>
              <a:t>Insight into "Consumer Price for all items" and Economic Indicators – </a:t>
            </a:r>
            <a:r>
              <a:rPr lang="en-GB" b="1" dirty="0">
                <a:solidFill>
                  <a:srgbClr val="002060"/>
                </a:solidFill>
              </a:rPr>
              <a:t>Line</a:t>
            </a:r>
            <a:r>
              <a:rPr lang="en-GB" b="1" i="0" dirty="0">
                <a:solidFill>
                  <a:srgbClr val="002060"/>
                </a:solidFill>
                <a:effectLst/>
              </a:rPr>
              <a:t> Plots</a:t>
            </a:r>
            <a:endParaRPr lang="en-CA" dirty="0">
              <a:solidFill>
                <a:srgbClr val="00206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60D6AC-3D65-72CE-0ACF-C82E14593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6025"/>
            <a:ext cx="3929130" cy="2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0ED28C-7925-23B8-5C4A-17B411CE2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35" y="2591008"/>
            <a:ext cx="3929130" cy="216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32B8BB-4FDD-172D-0CF3-27FAED2ADF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565" y="2576025"/>
            <a:ext cx="3929130" cy="216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D0BC11-DF49-2E55-BF56-95E5637A4B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" y="4698954"/>
            <a:ext cx="3929130" cy="216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5EA3518-3D58-7CB7-420D-B0396EF2BC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91" y="4700025"/>
            <a:ext cx="3929130" cy="216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DCD7F32-8B4E-BDC3-E5D1-ADBE4AAD91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877" y="4698000"/>
            <a:ext cx="392913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52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25A4D5-232F-EBFD-BEE6-98D5A0F17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122" y="431785"/>
            <a:ext cx="3929130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ACB734-583A-37BA-1939-EF1F68441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252" y="431785"/>
            <a:ext cx="3929130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BE95D5-C618-3BBA-3E4E-1F1597707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" y="431785"/>
            <a:ext cx="3929131" cy="216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985E4-727D-19E6-A6FB-F87E8D77B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16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B81323-0C3E-14D3-F7F6-2D8B86963F11}"/>
              </a:ext>
            </a:extLst>
          </p:cNvPr>
          <p:cNvSpPr txBox="1"/>
          <p:nvPr/>
        </p:nvSpPr>
        <p:spPr>
          <a:xfrm>
            <a:off x="8284" y="172029"/>
            <a:ext cx="8332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2060"/>
                </a:solidFill>
                <a:effectLst/>
              </a:rPr>
              <a:t>Insight into "Consumer Price for all items" and Economic Indicators – Line Plots</a:t>
            </a:r>
            <a:endParaRPr lang="en-CA" dirty="0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E8FFFA-51A3-9BC4-9617-4F4528608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" y="2560882"/>
            <a:ext cx="3929130" cy="21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DBC8B7-DF5F-0165-6205-0E29BA53CCC4}"/>
              </a:ext>
            </a:extLst>
          </p:cNvPr>
          <p:cNvSpPr txBox="1"/>
          <p:nvPr/>
        </p:nvSpPr>
        <p:spPr>
          <a:xfrm>
            <a:off x="10884" y="6589038"/>
            <a:ext cx="1941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b="1" i="1" dirty="0">
                <a:solidFill>
                  <a:srgbClr val="002060"/>
                </a:solidFill>
                <a:highlight>
                  <a:srgbClr val="FFFF00"/>
                </a:highlight>
              </a:rPr>
              <a:t>Dataset: 2000_onwards.csv</a:t>
            </a:r>
          </a:p>
        </p:txBody>
      </p:sp>
    </p:spTree>
    <p:extLst>
      <p:ext uri="{BB962C8B-B14F-4D97-AF65-F5344CB8AC3E}">
        <p14:creationId xmlns:p14="http://schemas.microsoft.com/office/powerpoint/2010/main" val="1784054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9E8584-779F-A8F6-0E8E-3A09ED58A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297" y="854864"/>
            <a:ext cx="5238841" cy="28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9D6E5B-211F-6422-C837-51760849C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0" y="840630"/>
            <a:ext cx="5238841" cy="28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81D281-3D48-8D70-E1E3-511CCF6B9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26" y="3970498"/>
            <a:ext cx="5238841" cy="288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EF1BB-D156-D093-E451-C4D17AAB9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17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165A4-E79B-7D6F-A5DE-BC23634B8C08}"/>
              </a:ext>
            </a:extLst>
          </p:cNvPr>
          <p:cNvSpPr txBox="1"/>
          <p:nvPr/>
        </p:nvSpPr>
        <p:spPr>
          <a:xfrm>
            <a:off x="8284" y="122601"/>
            <a:ext cx="9446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2060"/>
                </a:solidFill>
                <a:effectLst/>
              </a:rPr>
              <a:t>Insight into "Consumer Price for all items " and </a:t>
            </a:r>
            <a:r>
              <a:rPr lang="en-GB" sz="1800" b="1" i="0" dirty="0">
                <a:solidFill>
                  <a:srgbClr val="002060"/>
                </a:solidFill>
                <a:effectLst/>
              </a:rPr>
              <a:t>Foreign Reserves, Food</a:t>
            </a:r>
            <a:r>
              <a:rPr lang="en-GB" b="1" i="0" dirty="0">
                <a:solidFill>
                  <a:srgbClr val="002060"/>
                </a:solidFill>
                <a:effectLst/>
              </a:rPr>
              <a:t> and All Items Indicators</a:t>
            </a:r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8EEF6-F96C-8BCA-2847-DFDCE7B91316}"/>
              </a:ext>
            </a:extLst>
          </p:cNvPr>
          <p:cNvSpPr txBox="1"/>
          <p:nvPr/>
        </p:nvSpPr>
        <p:spPr>
          <a:xfrm>
            <a:off x="291582" y="689618"/>
            <a:ext cx="534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i="0" dirty="0">
                <a:solidFill>
                  <a:srgbClr val="002060"/>
                </a:solidFill>
                <a:effectLst/>
              </a:rPr>
              <a:t>"Consumer Price for all items" and Foreign Reserves</a:t>
            </a:r>
            <a:endParaRPr lang="en-CA" sz="14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E6D9B-E8B1-ACB5-9B2A-6878F1A7CB79}"/>
              </a:ext>
            </a:extLst>
          </p:cNvPr>
          <p:cNvSpPr txBox="1"/>
          <p:nvPr/>
        </p:nvSpPr>
        <p:spPr>
          <a:xfrm>
            <a:off x="6370672" y="673283"/>
            <a:ext cx="534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i="0" dirty="0">
                <a:solidFill>
                  <a:srgbClr val="002060"/>
                </a:solidFill>
                <a:effectLst/>
              </a:rPr>
              <a:t>"Consumer Price for all items" and Food</a:t>
            </a:r>
            <a:endParaRPr lang="en-CA" sz="14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019298-D878-89B0-CF37-AF8D815B9E36}"/>
              </a:ext>
            </a:extLst>
          </p:cNvPr>
          <p:cNvSpPr txBox="1"/>
          <p:nvPr/>
        </p:nvSpPr>
        <p:spPr>
          <a:xfrm>
            <a:off x="344340" y="3846077"/>
            <a:ext cx="534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i="0" dirty="0">
                <a:solidFill>
                  <a:srgbClr val="002060"/>
                </a:solidFill>
                <a:effectLst/>
              </a:rPr>
              <a:t>"Consumer Price for all items" and All Items</a:t>
            </a:r>
            <a:endParaRPr lang="en-CA" sz="1400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68548-A097-DBA5-FBAE-2B6D184E5399}"/>
              </a:ext>
            </a:extLst>
          </p:cNvPr>
          <p:cNvSpPr txBox="1"/>
          <p:nvPr/>
        </p:nvSpPr>
        <p:spPr>
          <a:xfrm>
            <a:off x="10230529" y="6596390"/>
            <a:ext cx="1941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1100" b="1" i="1" dirty="0">
                <a:solidFill>
                  <a:srgbClr val="002060"/>
                </a:solidFill>
                <a:highlight>
                  <a:srgbClr val="FFFF00"/>
                </a:highlight>
              </a:rPr>
              <a:t>Dataset: 2000_onwards.csv</a:t>
            </a:r>
          </a:p>
        </p:txBody>
      </p:sp>
    </p:spTree>
    <p:extLst>
      <p:ext uri="{BB962C8B-B14F-4D97-AF65-F5344CB8AC3E}">
        <p14:creationId xmlns:p14="http://schemas.microsoft.com/office/powerpoint/2010/main" val="1179153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D6F8DB12-9357-EA86-1D0A-BDCA0F751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574" y="1280833"/>
            <a:ext cx="5294314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533A10-C1DF-3F1D-697E-CE5328641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717" y="3921167"/>
            <a:ext cx="4064255" cy="1692000"/>
          </a:xfrm>
          <a:prstGeom prst="rect">
            <a:avLst/>
          </a:prstGeom>
          <a:ln w="3175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2CACBB-49E6-5B84-2B80-8886D073F143}"/>
              </a:ext>
            </a:extLst>
          </p:cNvPr>
          <p:cNvSpPr txBox="1"/>
          <p:nvPr/>
        </p:nvSpPr>
        <p:spPr>
          <a:xfrm>
            <a:off x="7419297" y="1003834"/>
            <a:ext cx="3531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002060"/>
                </a:solidFill>
              </a:rPr>
              <a:t>Correlation with Nigerian Government Expenditure</a:t>
            </a:r>
            <a:endParaRPr lang="en-CA" sz="1200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F6BB36-D327-07D6-68DA-63EF25F10A8C}"/>
              </a:ext>
            </a:extLst>
          </p:cNvPr>
          <p:cNvSpPr txBox="1"/>
          <p:nvPr/>
        </p:nvSpPr>
        <p:spPr>
          <a:xfrm>
            <a:off x="1480" y="29028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02060"/>
                </a:solidFill>
                <a:effectLst/>
              </a:rPr>
              <a:t>Insight into "Nigerian Government Expenditure"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EEFE3F-4E56-C2B2-3B87-84B81BADC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41" y="1059081"/>
            <a:ext cx="3611513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B994555-2DDF-9F2C-BF51-263D8C182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01" y="3930045"/>
            <a:ext cx="3743591" cy="24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232AF0-41F8-AEDA-2978-3D35D6E5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18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E9EEC-57E0-FEDC-EF09-BBBFC930319F}"/>
              </a:ext>
            </a:extLst>
          </p:cNvPr>
          <p:cNvSpPr txBox="1"/>
          <p:nvPr/>
        </p:nvSpPr>
        <p:spPr>
          <a:xfrm>
            <a:off x="10884" y="6589038"/>
            <a:ext cx="1941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b="1" i="1" dirty="0">
                <a:solidFill>
                  <a:srgbClr val="002060"/>
                </a:solidFill>
                <a:highlight>
                  <a:srgbClr val="FFFF00"/>
                </a:highlight>
              </a:rPr>
              <a:t>Dataset: 2000_onwards.csv</a:t>
            </a:r>
          </a:p>
        </p:txBody>
      </p:sp>
    </p:spTree>
    <p:extLst>
      <p:ext uri="{BB962C8B-B14F-4D97-AF65-F5344CB8AC3E}">
        <p14:creationId xmlns:p14="http://schemas.microsoft.com/office/powerpoint/2010/main" val="3109573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3C26B9-1BFA-C1F6-3988-C04D47E1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19</a:t>
            </a:fld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0A791-7415-47D8-FFD9-3095C6030A7C}"/>
              </a:ext>
            </a:extLst>
          </p:cNvPr>
          <p:cNvSpPr txBox="1"/>
          <p:nvPr/>
        </p:nvSpPr>
        <p:spPr>
          <a:xfrm>
            <a:off x="1480" y="30756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"</a:t>
            </a:r>
            <a:r>
              <a:rPr lang="en-GB" b="1" i="0" dirty="0">
                <a:solidFill>
                  <a:srgbClr val="002060"/>
                </a:solidFill>
                <a:effectLst/>
              </a:rPr>
              <a:t> Nigerian Government Expenditure</a:t>
            </a:r>
            <a:r>
              <a:rPr lang="en-GB" b="1" dirty="0">
                <a:solidFill>
                  <a:srgbClr val="002060"/>
                </a:solidFill>
              </a:rPr>
              <a:t>" and "Year"</a:t>
            </a:r>
            <a:endParaRPr lang="en-CA" b="1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0E290D-C9CD-D9EB-33F3-DC301974F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187"/>
            <a:ext cx="5756716" cy="316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C3024B-069B-0924-B155-D54EA1BCF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271" y="1180480"/>
            <a:ext cx="5762729" cy="316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FC23F9-5E60-18E2-8837-F217B9ADD29F}"/>
              </a:ext>
            </a:extLst>
          </p:cNvPr>
          <p:cNvSpPr txBox="1"/>
          <p:nvPr/>
        </p:nvSpPr>
        <p:spPr>
          <a:xfrm>
            <a:off x="340520" y="4157980"/>
            <a:ext cx="10879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GB" sz="1200" dirty="0"/>
              <a:t>Government expenditure generally shows a declining trend from </a:t>
            </a:r>
            <a:r>
              <a:rPr lang="en-GB" sz="1200" b="1" dirty="0"/>
              <a:t>2000</a:t>
            </a:r>
            <a:r>
              <a:rPr lang="en-GB" sz="1200" dirty="0"/>
              <a:t> to around </a:t>
            </a:r>
            <a:r>
              <a:rPr lang="en-GB" sz="1200" b="1" dirty="0"/>
              <a:t>2006</a:t>
            </a:r>
            <a:r>
              <a:rPr lang="en-GB" sz="1200" dirty="0"/>
              <a:t>, followed by fluctuations with no clear upward or downward trend until </a:t>
            </a:r>
            <a:r>
              <a:rPr lang="en-GB" sz="1200" b="1" dirty="0"/>
              <a:t>2015</a:t>
            </a:r>
            <a:r>
              <a:rPr lang="en-GB" sz="1200" dirty="0"/>
              <a:t>.</a:t>
            </a:r>
          </a:p>
          <a:p>
            <a:pPr marL="171450" indent="-171450" algn="just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GB" sz="1200" dirty="0"/>
              <a:t>Expenditure remained relatively stable from </a:t>
            </a:r>
            <a:r>
              <a:rPr lang="en-GB" sz="1200" b="1" dirty="0"/>
              <a:t>2016</a:t>
            </a:r>
            <a:r>
              <a:rPr lang="en-GB" sz="1200" dirty="0"/>
              <a:t> to </a:t>
            </a:r>
            <a:r>
              <a:rPr lang="en-GB" sz="1200" b="1" dirty="0"/>
              <a:t>2021</a:t>
            </a:r>
            <a:r>
              <a:rPr lang="en-GB" sz="1200" dirty="0"/>
              <a:t>, with slight fluctuations. </a:t>
            </a:r>
          </a:p>
          <a:p>
            <a:pPr marL="171450" indent="-171450" algn="just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GB" sz="1200" dirty="0"/>
              <a:t>In </a:t>
            </a:r>
            <a:r>
              <a:rPr lang="en-GB" sz="1200" b="1" dirty="0"/>
              <a:t>2022</a:t>
            </a:r>
            <a:r>
              <a:rPr lang="en-GB" sz="1200" dirty="0"/>
              <a:t> and </a:t>
            </a:r>
            <a:r>
              <a:rPr lang="en-GB" sz="1200" b="1" dirty="0"/>
              <a:t>2023</a:t>
            </a:r>
            <a:r>
              <a:rPr lang="en-GB" sz="1200" dirty="0"/>
              <a:t>, there was a slight increase in expenditure, possibly indicating economic adjustments.</a:t>
            </a:r>
          </a:p>
          <a:p>
            <a:pPr marL="171450" indent="-171450" algn="just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GB" sz="1200" dirty="0"/>
              <a:t>A notable increase in</a:t>
            </a:r>
            <a:r>
              <a:rPr lang="en-GB" sz="1200" b="1" dirty="0"/>
              <a:t> 2024 </a:t>
            </a:r>
            <a:r>
              <a:rPr lang="en-GB" sz="1200" dirty="0"/>
              <a:t>suggests a potential shift in fiscal policy or economic priorities.</a:t>
            </a:r>
            <a:endParaRPr lang="en-CA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91A05C-1A0E-2B7D-1F21-9E1E40724B85}"/>
              </a:ext>
            </a:extLst>
          </p:cNvPr>
          <p:cNvSpPr txBox="1"/>
          <p:nvPr/>
        </p:nvSpPr>
        <p:spPr>
          <a:xfrm>
            <a:off x="3950539" y="5791762"/>
            <a:ext cx="76914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GB" sz="1200" dirty="0"/>
              <a:t>In </a:t>
            </a:r>
            <a:r>
              <a:rPr lang="en-GB" sz="1200" b="1" dirty="0"/>
              <a:t>2002</a:t>
            </a:r>
            <a:r>
              <a:rPr lang="en-GB" sz="1200" dirty="0"/>
              <a:t>, there was a significant decrease of approximately </a:t>
            </a:r>
            <a:r>
              <a:rPr lang="en-GB" sz="1200" b="1" dirty="0"/>
              <a:t>-37.19% </a:t>
            </a:r>
            <a:r>
              <a:rPr lang="en-GB" sz="1200" dirty="0"/>
              <a:t>in government expenditure compared to </a:t>
            </a:r>
            <a:r>
              <a:rPr lang="en-GB" sz="1200" b="1" dirty="0"/>
              <a:t>2001</a:t>
            </a:r>
            <a:r>
              <a:rPr lang="en-GB" sz="1200" dirty="0"/>
              <a:t>.</a:t>
            </a:r>
          </a:p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GB" sz="1200" dirty="0"/>
              <a:t>In </a:t>
            </a:r>
            <a:r>
              <a:rPr lang="en-GB" sz="1200" b="1" dirty="0"/>
              <a:t>2006</a:t>
            </a:r>
            <a:r>
              <a:rPr lang="en-GB" sz="1200" dirty="0"/>
              <a:t>, government expenditure decreased significantly by about </a:t>
            </a:r>
            <a:r>
              <a:rPr lang="en-GB" sz="1200" b="1" dirty="0"/>
              <a:t>-30.85% </a:t>
            </a:r>
            <a:r>
              <a:rPr lang="en-GB" sz="1200" dirty="0"/>
              <a:t>compared to </a:t>
            </a:r>
            <a:r>
              <a:rPr lang="en-GB" sz="1200" b="1" dirty="0"/>
              <a:t>2005</a:t>
            </a:r>
            <a:r>
              <a:rPr lang="en-GB" sz="1200" dirty="0"/>
              <a:t>.</a:t>
            </a:r>
          </a:p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GB" sz="1200" dirty="0"/>
              <a:t>In </a:t>
            </a:r>
            <a:r>
              <a:rPr lang="en-GB" sz="1200" b="1" dirty="0"/>
              <a:t>2007</a:t>
            </a:r>
            <a:r>
              <a:rPr lang="en-GB" sz="1200" dirty="0"/>
              <a:t>, there was a notable increase of about </a:t>
            </a:r>
            <a:r>
              <a:rPr lang="en-GB" sz="1200" b="1" dirty="0"/>
              <a:t>47.23%</a:t>
            </a:r>
            <a:r>
              <a:rPr lang="en-GB" sz="1200" dirty="0"/>
              <a:t> in government expenditure compared to </a:t>
            </a:r>
            <a:r>
              <a:rPr lang="en-GB" sz="1200" b="1" dirty="0"/>
              <a:t>2006</a:t>
            </a:r>
            <a:r>
              <a:rPr lang="en-GB" sz="1200" dirty="0"/>
              <a:t>.</a:t>
            </a:r>
            <a:endParaRPr lang="en-CA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AF0139-7DD5-0D9C-B0A5-8EAF2FB7F054}"/>
              </a:ext>
            </a:extLst>
          </p:cNvPr>
          <p:cNvSpPr txBox="1"/>
          <p:nvPr/>
        </p:nvSpPr>
        <p:spPr>
          <a:xfrm>
            <a:off x="110634" y="5330090"/>
            <a:ext cx="3788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002060"/>
                </a:solidFill>
              </a:rPr>
              <a:t>Significant “</a:t>
            </a:r>
            <a:r>
              <a:rPr lang="en-GB" sz="1200" b="1" i="0" dirty="0">
                <a:solidFill>
                  <a:srgbClr val="002060"/>
                </a:solidFill>
                <a:effectLst/>
              </a:rPr>
              <a:t>Nigerian Government Expenditure” </a:t>
            </a:r>
            <a:r>
              <a:rPr lang="en-GB" sz="1200" b="1" dirty="0">
                <a:solidFill>
                  <a:srgbClr val="002060"/>
                </a:solidFill>
              </a:rPr>
              <a:t>Changes</a:t>
            </a:r>
            <a:endParaRPr lang="en-CA" sz="1200" b="1" dirty="0">
              <a:solidFill>
                <a:srgbClr val="00206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A7DB3F-B0F0-1F2B-3895-717AB7BDD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37" y="5574879"/>
            <a:ext cx="3096057" cy="9907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1BC0FF-06C8-7D2D-4816-95F11FA94824}"/>
              </a:ext>
            </a:extLst>
          </p:cNvPr>
          <p:cNvSpPr txBox="1"/>
          <p:nvPr/>
        </p:nvSpPr>
        <p:spPr>
          <a:xfrm>
            <a:off x="10884" y="6589038"/>
            <a:ext cx="1941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b="1" i="1" dirty="0">
                <a:solidFill>
                  <a:srgbClr val="002060"/>
                </a:solidFill>
                <a:highlight>
                  <a:srgbClr val="FFFF00"/>
                </a:highlight>
              </a:rPr>
              <a:t>Dataset: 2000_onwards.csv</a:t>
            </a:r>
          </a:p>
        </p:txBody>
      </p:sp>
    </p:spTree>
    <p:extLst>
      <p:ext uri="{BB962C8B-B14F-4D97-AF65-F5344CB8AC3E}">
        <p14:creationId xmlns:p14="http://schemas.microsoft.com/office/powerpoint/2010/main" val="2231126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B03A6EE-B3E9-1116-E15A-263ED9A2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1" y="725309"/>
            <a:ext cx="5116000" cy="57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90D2F5-FB4B-7CB2-66D1-96C4F59A3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859" y="545309"/>
            <a:ext cx="6114532" cy="59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3CAB81-D5CA-1AA4-E839-DF0721736EE2}"/>
              </a:ext>
            </a:extLst>
          </p:cNvPr>
          <p:cNvSpPr txBox="1"/>
          <p:nvPr/>
        </p:nvSpPr>
        <p:spPr>
          <a:xfrm>
            <a:off x="10884" y="284837"/>
            <a:ext cx="4963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002060"/>
                </a:solidFill>
              </a:rPr>
              <a:t>Univariate Analysis – Histogram and Box Plots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C8A17-0921-CAC2-3C16-93ACC73D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2</a:t>
            </a:fld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AD88D-2CD9-4A10-D86A-30A5D8C64091}"/>
              </a:ext>
            </a:extLst>
          </p:cNvPr>
          <p:cNvSpPr txBox="1"/>
          <p:nvPr/>
        </p:nvSpPr>
        <p:spPr>
          <a:xfrm>
            <a:off x="10884" y="6589038"/>
            <a:ext cx="1941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b="1" i="1" dirty="0">
                <a:solidFill>
                  <a:srgbClr val="002060"/>
                </a:solidFill>
                <a:highlight>
                  <a:srgbClr val="FFFF00"/>
                </a:highlight>
              </a:rPr>
              <a:t>Dataset: 2000_onwards.csv</a:t>
            </a:r>
          </a:p>
        </p:txBody>
      </p:sp>
    </p:spTree>
    <p:extLst>
      <p:ext uri="{BB962C8B-B14F-4D97-AF65-F5344CB8AC3E}">
        <p14:creationId xmlns:p14="http://schemas.microsoft.com/office/powerpoint/2010/main" val="423510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89B90F-9421-1584-4607-25AB2191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20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A4B34-E36E-9BC4-7609-1B6061D833EB}"/>
              </a:ext>
            </a:extLst>
          </p:cNvPr>
          <p:cNvSpPr txBox="1"/>
          <p:nvPr/>
        </p:nvSpPr>
        <p:spPr>
          <a:xfrm>
            <a:off x="8284" y="172029"/>
            <a:ext cx="8332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2060"/>
                </a:solidFill>
                <a:effectLst/>
              </a:rPr>
              <a:t>Insight into "Nigerian Government Expenditure" and Economic Indicators – Bar Plots</a:t>
            </a:r>
            <a:endParaRPr lang="en-CA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50204-B837-E0F8-13C2-0A1F9E8D7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" y="504290"/>
            <a:ext cx="3929130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F3ED5-737D-502B-253D-220FBB6B5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017" y="501855"/>
            <a:ext cx="3929130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AA5A9E-1EED-A825-7EEB-744247F94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50" y="501855"/>
            <a:ext cx="3929130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99FB86-CBEE-EA6A-0F44-C9852F7F3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1" y="2619681"/>
            <a:ext cx="3929130" cy="21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D03A91-90F3-A771-8D61-718FAB9780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50" y="2624784"/>
            <a:ext cx="3929130" cy="2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1A42E1-C2D7-BED7-AC48-37E7DB8A42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8000"/>
            <a:ext cx="3929130" cy="216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3AB436-0405-34D6-ECF8-29E663D56F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017" y="4698000"/>
            <a:ext cx="3929130" cy="216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6AFB7AD-9C49-17E5-D689-22F18A749D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725" y="4698000"/>
            <a:ext cx="3929131" cy="216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FD3ADC-3AEC-4CE0-4F04-70A3C4AFBC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389" y="2619681"/>
            <a:ext cx="392913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07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89B90F-9421-1584-4607-25AB2191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21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A4B34-E36E-9BC4-7609-1B6061D833EB}"/>
              </a:ext>
            </a:extLst>
          </p:cNvPr>
          <p:cNvSpPr txBox="1"/>
          <p:nvPr/>
        </p:nvSpPr>
        <p:spPr>
          <a:xfrm>
            <a:off x="8284" y="172029"/>
            <a:ext cx="8332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2060"/>
                </a:solidFill>
                <a:effectLst/>
              </a:rPr>
              <a:t>Insight into "Nigerian Government Expenditure" and Economic Indicators – Bar Plots</a:t>
            </a:r>
            <a:endParaRPr lang="en-CA" dirty="0">
              <a:solidFill>
                <a:srgbClr val="0020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0051F7-72C0-EA38-7DAB-BAA5F2CD6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" y="522311"/>
            <a:ext cx="3929130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778CE9-C0D9-357F-FF34-933030C3D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389" y="541361"/>
            <a:ext cx="3929130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6E5461-92E6-5F30-2552-5156534DC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635" y="541361"/>
            <a:ext cx="3929130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5A363B-2CFC-2A8A-698B-967018A41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1361"/>
            <a:ext cx="3929130" cy="21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BB6CCD-790E-3D70-2F81-53A325BCC0BE}"/>
              </a:ext>
            </a:extLst>
          </p:cNvPr>
          <p:cNvSpPr txBox="1"/>
          <p:nvPr/>
        </p:nvSpPr>
        <p:spPr>
          <a:xfrm>
            <a:off x="10884" y="6589038"/>
            <a:ext cx="1941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b="1" i="1" dirty="0">
                <a:solidFill>
                  <a:srgbClr val="002060"/>
                </a:solidFill>
                <a:highlight>
                  <a:srgbClr val="FFFF00"/>
                </a:highlight>
              </a:rPr>
              <a:t>Dataset: 2000_onwards.csv</a:t>
            </a:r>
          </a:p>
        </p:txBody>
      </p:sp>
    </p:spTree>
    <p:extLst>
      <p:ext uri="{BB962C8B-B14F-4D97-AF65-F5344CB8AC3E}">
        <p14:creationId xmlns:p14="http://schemas.microsoft.com/office/powerpoint/2010/main" val="3631389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E635F5-9EFE-0222-32AA-904045606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602"/>
            <a:ext cx="3925040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4A9D25-E34A-795E-768F-96B847434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465" y="420602"/>
            <a:ext cx="3925040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10A74A-7B8A-E735-0EDB-617D5C5AD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680" y="420602"/>
            <a:ext cx="3925040" cy="216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9A6DE-2D30-6269-4461-6A23CB26E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22</a:t>
            </a:fld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6D99E-7DF1-1D32-E07A-A8ECB3045635}"/>
              </a:ext>
            </a:extLst>
          </p:cNvPr>
          <p:cNvSpPr txBox="1"/>
          <p:nvPr/>
        </p:nvSpPr>
        <p:spPr>
          <a:xfrm>
            <a:off x="8284" y="172029"/>
            <a:ext cx="8332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2060"/>
                </a:solidFill>
                <a:effectLst/>
              </a:rPr>
              <a:t>Insight into "Nigerian Government Expenditure" and Economic Indicators – Line Plots</a:t>
            </a:r>
            <a:endParaRPr lang="en-CA" dirty="0">
              <a:solidFill>
                <a:srgbClr val="00206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6A598E-0376-C207-FA5A-00E3D1DBB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" y="2523452"/>
            <a:ext cx="3925040" cy="216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AC296D-5BC1-DC2F-06AF-3D75A5A6C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878" y="2580602"/>
            <a:ext cx="3925040" cy="216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AAA413-547F-2441-BC95-E563977A1C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680" y="2580602"/>
            <a:ext cx="3925040" cy="216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7C32B5-4735-C2BF-5CEA-9DCAEC5B4E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3452"/>
            <a:ext cx="3925040" cy="216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F1735E-4F20-24D0-CCFA-0E7FFDC2F5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465" y="4698000"/>
            <a:ext cx="3925040" cy="216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FC9ED31-0AAA-7B5F-0B2D-0205967CB4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680" y="4683452"/>
            <a:ext cx="392504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22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9A6DE-2D30-6269-4461-6A23CB26E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23</a:t>
            </a:fld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6D99E-7DF1-1D32-E07A-A8ECB3045635}"/>
              </a:ext>
            </a:extLst>
          </p:cNvPr>
          <p:cNvSpPr txBox="1"/>
          <p:nvPr/>
        </p:nvSpPr>
        <p:spPr>
          <a:xfrm>
            <a:off x="8284" y="172029"/>
            <a:ext cx="8332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2060"/>
                </a:solidFill>
                <a:effectLst/>
              </a:rPr>
              <a:t>Insight into "Nigerian Government Expenditure" and Economic Indicators – Line Plots</a:t>
            </a:r>
            <a:endParaRPr lang="en-CA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FD5EF-3D88-3DDE-3525-38DF0DAC2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766" y="420602"/>
            <a:ext cx="3925040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F28193-AA8D-44A6-E88A-94A0400B2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" y="420602"/>
            <a:ext cx="3925040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58C51A-13C8-055E-9E25-1EF29CC69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" y="2628227"/>
            <a:ext cx="3925040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3A583D-DE10-9998-C1AE-969F4EB51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680" y="461988"/>
            <a:ext cx="3925040" cy="21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63808B-D6F0-7D3E-FEAA-79BE5DCCA430}"/>
              </a:ext>
            </a:extLst>
          </p:cNvPr>
          <p:cNvSpPr txBox="1"/>
          <p:nvPr/>
        </p:nvSpPr>
        <p:spPr>
          <a:xfrm>
            <a:off x="10884" y="6589038"/>
            <a:ext cx="1941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b="1" i="1" dirty="0">
                <a:solidFill>
                  <a:srgbClr val="002060"/>
                </a:solidFill>
                <a:highlight>
                  <a:srgbClr val="FFFF00"/>
                </a:highlight>
              </a:rPr>
              <a:t>Dataset: 2000_onwards.csv</a:t>
            </a:r>
          </a:p>
        </p:txBody>
      </p:sp>
    </p:spTree>
    <p:extLst>
      <p:ext uri="{BB962C8B-B14F-4D97-AF65-F5344CB8AC3E}">
        <p14:creationId xmlns:p14="http://schemas.microsoft.com/office/powerpoint/2010/main" val="1202424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7AD665B-4015-8396-CC8E-A79B405BB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135" y="966077"/>
            <a:ext cx="5238841" cy="28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116EE3-431E-022E-2B46-6D50D9190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2" y="3978000"/>
            <a:ext cx="5233380" cy="288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EF1BB-D156-D093-E451-C4D17AAB9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24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165A4-E79B-7D6F-A5DE-BC23634B8C08}"/>
              </a:ext>
            </a:extLst>
          </p:cNvPr>
          <p:cNvSpPr txBox="1"/>
          <p:nvPr/>
        </p:nvSpPr>
        <p:spPr>
          <a:xfrm>
            <a:off x="8284" y="122601"/>
            <a:ext cx="1007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2060"/>
                </a:solidFill>
                <a:effectLst/>
              </a:rPr>
              <a:t>Insight into "Nigerian Government Expenditure" and </a:t>
            </a:r>
            <a:r>
              <a:rPr lang="en-GB" sz="1800" b="1" i="0" dirty="0">
                <a:solidFill>
                  <a:srgbClr val="002060"/>
                </a:solidFill>
                <a:effectLst/>
              </a:rPr>
              <a:t>Foreign Reserves, Food</a:t>
            </a:r>
            <a:r>
              <a:rPr lang="en-GB" b="1" i="0" dirty="0">
                <a:solidFill>
                  <a:srgbClr val="002060"/>
                </a:solidFill>
                <a:effectLst/>
              </a:rPr>
              <a:t> and All Items Indicators</a:t>
            </a:r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8EEF6-F96C-8BCA-2847-DFDCE7B91316}"/>
              </a:ext>
            </a:extLst>
          </p:cNvPr>
          <p:cNvSpPr txBox="1"/>
          <p:nvPr/>
        </p:nvSpPr>
        <p:spPr>
          <a:xfrm>
            <a:off x="291582" y="689618"/>
            <a:ext cx="534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i="0" dirty="0">
                <a:solidFill>
                  <a:srgbClr val="002060"/>
                </a:solidFill>
                <a:effectLst/>
              </a:rPr>
              <a:t>" Nigerian Government Expenditure " and Foreign Reserves</a:t>
            </a:r>
            <a:endParaRPr lang="en-CA" sz="14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2E6D9B-E8B1-ACB5-9B2A-6878F1A7CB79}"/>
              </a:ext>
            </a:extLst>
          </p:cNvPr>
          <p:cNvSpPr txBox="1"/>
          <p:nvPr/>
        </p:nvSpPr>
        <p:spPr>
          <a:xfrm>
            <a:off x="6370672" y="673283"/>
            <a:ext cx="534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i="0" dirty="0">
                <a:solidFill>
                  <a:srgbClr val="002060"/>
                </a:solidFill>
                <a:effectLst/>
              </a:rPr>
              <a:t>" Nigerian Government Expenditure " and Food</a:t>
            </a:r>
            <a:endParaRPr lang="en-CA" sz="14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019298-D878-89B0-CF37-AF8D815B9E36}"/>
              </a:ext>
            </a:extLst>
          </p:cNvPr>
          <p:cNvSpPr txBox="1"/>
          <p:nvPr/>
        </p:nvSpPr>
        <p:spPr>
          <a:xfrm>
            <a:off x="344340" y="3846077"/>
            <a:ext cx="5344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i="0" dirty="0">
                <a:solidFill>
                  <a:srgbClr val="002060"/>
                </a:solidFill>
                <a:effectLst/>
              </a:rPr>
              <a:t>" Nigerian Government Expenditure " and All Items</a:t>
            </a:r>
            <a:endParaRPr lang="en-CA" sz="1400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04E25-6A6D-041C-FC35-C35CAEC17404}"/>
              </a:ext>
            </a:extLst>
          </p:cNvPr>
          <p:cNvSpPr txBox="1"/>
          <p:nvPr/>
        </p:nvSpPr>
        <p:spPr>
          <a:xfrm>
            <a:off x="10230529" y="6596390"/>
            <a:ext cx="1941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1100" b="1" i="1" dirty="0">
                <a:solidFill>
                  <a:srgbClr val="002060"/>
                </a:solidFill>
                <a:highlight>
                  <a:srgbClr val="FFFF00"/>
                </a:highlight>
              </a:rPr>
              <a:t>Dataset: 2000_onwards.csv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51587C-F409-8BE5-A87B-849C60A16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2" y="1032039"/>
            <a:ext cx="523338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B4BF0A7-252D-8D75-B10E-88AC0A69A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5" y="1263861"/>
            <a:ext cx="6618479" cy="56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81303-59BA-9EEB-1428-ECA56593EE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3" b="53410"/>
          <a:stretch/>
        </p:blipFill>
        <p:spPr>
          <a:xfrm>
            <a:off x="7362911" y="1707746"/>
            <a:ext cx="4361223" cy="1559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7D180A-B9B5-C0B9-AE5E-A04079829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06"/>
          <a:stretch/>
        </p:blipFill>
        <p:spPr>
          <a:xfrm>
            <a:off x="7390181" y="4012701"/>
            <a:ext cx="4306682" cy="93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2AB039-EB8B-C5AF-A4FC-8E10E3C8680E}"/>
              </a:ext>
            </a:extLst>
          </p:cNvPr>
          <p:cNvSpPr txBox="1"/>
          <p:nvPr/>
        </p:nvSpPr>
        <p:spPr>
          <a:xfrm>
            <a:off x="11094" y="2991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b="1" i="0" dirty="0">
                <a:solidFill>
                  <a:srgbClr val="002060"/>
                </a:solidFill>
                <a:effectLst/>
              </a:rPr>
              <a:t>Correlation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4D7FB-E5C8-8AB5-C3E9-9C17018DE8F3}"/>
              </a:ext>
            </a:extLst>
          </p:cNvPr>
          <p:cNvSpPr txBox="1"/>
          <p:nvPr/>
        </p:nvSpPr>
        <p:spPr>
          <a:xfrm>
            <a:off x="7752394" y="1263861"/>
            <a:ext cx="39018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002060"/>
                </a:solidFill>
              </a:rPr>
              <a:t>Strongest Positive Correlated Features</a:t>
            </a:r>
            <a:endParaRPr lang="en-CA" sz="12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554EDE-3EC1-77B8-85F9-6AD3AD675183}"/>
              </a:ext>
            </a:extLst>
          </p:cNvPr>
          <p:cNvSpPr txBox="1"/>
          <p:nvPr/>
        </p:nvSpPr>
        <p:spPr>
          <a:xfrm>
            <a:off x="7822282" y="3753153"/>
            <a:ext cx="39018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002060"/>
                </a:solidFill>
              </a:rPr>
              <a:t>Strongest Negative Correlated Features</a:t>
            </a:r>
            <a:endParaRPr lang="en-CA" sz="1200" b="1" dirty="0">
              <a:solidFill>
                <a:srgbClr val="002060"/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0E21B27-2556-7B9D-4D45-5C8CE01C9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3</a:t>
            </a:fld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17279-6098-4FBC-BE7E-6AB6B10A058B}"/>
              </a:ext>
            </a:extLst>
          </p:cNvPr>
          <p:cNvSpPr txBox="1"/>
          <p:nvPr/>
        </p:nvSpPr>
        <p:spPr>
          <a:xfrm>
            <a:off x="10884" y="6589038"/>
            <a:ext cx="1941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b="1" i="1" dirty="0">
                <a:solidFill>
                  <a:srgbClr val="002060"/>
                </a:solidFill>
                <a:highlight>
                  <a:srgbClr val="FFFF00"/>
                </a:highlight>
              </a:rPr>
              <a:t>Dataset: 2000_onwards.csv</a:t>
            </a:r>
          </a:p>
        </p:txBody>
      </p:sp>
    </p:spTree>
    <p:extLst>
      <p:ext uri="{BB962C8B-B14F-4D97-AF65-F5344CB8AC3E}">
        <p14:creationId xmlns:p14="http://schemas.microsoft.com/office/powerpoint/2010/main" val="2443193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6751B82F-9E94-FDB9-CFB4-D4761FD5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51" y="1275063"/>
            <a:ext cx="5294314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89E2B6-CE63-BD0B-2F01-D11DDDA5F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635" y="3977196"/>
            <a:ext cx="4047518" cy="1656000"/>
          </a:xfrm>
          <a:prstGeom prst="rect">
            <a:avLst/>
          </a:prstGeom>
          <a:ln w="3175">
            <a:noFill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A77C803-B232-9B71-9540-70149FD28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4" y="1072423"/>
            <a:ext cx="3611514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2C6011D-DC69-D996-D1EF-3E4FE74EC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17" y="3994034"/>
            <a:ext cx="3743591" cy="24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1097AC-73AF-CDFC-2DB2-5699B6103AED}"/>
              </a:ext>
            </a:extLst>
          </p:cNvPr>
          <p:cNvSpPr txBox="1"/>
          <p:nvPr/>
        </p:nvSpPr>
        <p:spPr>
          <a:xfrm>
            <a:off x="1480" y="3036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02060"/>
                </a:solidFill>
                <a:effectLst/>
              </a:rPr>
              <a:t>Insight into "Government Debt (% of GDP)"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CC6829-8FB7-1621-7CCE-F5D801CC1709}"/>
              </a:ext>
            </a:extLst>
          </p:cNvPr>
          <p:cNvSpPr txBox="1"/>
          <p:nvPr/>
        </p:nvSpPr>
        <p:spPr>
          <a:xfrm>
            <a:off x="7162468" y="998064"/>
            <a:ext cx="39018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002060"/>
                </a:solidFill>
              </a:rPr>
              <a:t>Correlation with Government Debt (% of GDP)</a:t>
            </a:r>
            <a:endParaRPr lang="en-CA" sz="1200" b="1" dirty="0">
              <a:solidFill>
                <a:srgbClr val="002060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416B252-D561-00C0-EAD6-99F8410C2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4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49F72-852E-BDF6-97C0-4F2FF67D67D2}"/>
              </a:ext>
            </a:extLst>
          </p:cNvPr>
          <p:cNvSpPr txBox="1"/>
          <p:nvPr/>
        </p:nvSpPr>
        <p:spPr>
          <a:xfrm>
            <a:off x="10884" y="6589038"/>
            <a:ext cx="1941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b="1" i="1" dirty="0">
                <a:solidFill>
                  <a:srgbClr val="002060"/>
                </a:solidFill>
                <a:highlight>
                  <a:srgbClr val="FFFF00"/>
                </a:highlight>
              </a:rPr>
              <a:t>Dataset: 2000_onwards.csv</a:t>
            </a:r>
          </a:p>
        </p:txBody>
      </p:sp>
    </p:spTree>
    <p:extLst>
      <p:ext uri="{BB962C8B-B14F-4D97-AF65-F5344CB8AC3E}">
        <p14:creationId xmlns:p14="http://schemas.microsoft.com/office/powerpoint/2010/main" val="491936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11A97-A610-E8E4-DD50-CCA3FDA5E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75" y="857679"/>
            <a:ext cx="5762729" cy="316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170C0E-DC51-328C-E1F4-C0D8A75B2FD0}"/>
              </a:ext>
            </a:extLst>
          </p:cNvPr>
          <p:cNvSpPr txBox="1"/>
          <p:nvPr/>
        </p:nvSpPr>
        <p:spPr>
          <a:xfrm>
            <a:off x="1480" y="30756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"Government Debt (% of GDP)" and "Year"</a:t>
            </a:r>
            <a:endParaRPr lang="en-CA" b="1" dirty="0">
              <a:solidFill>
                <a:srgbClr val="00206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5DF512-38DC-ED7D-0834-05156290F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99668"/>
            <a:ext cx="5697243" cy="313200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4EE8AE3-B6C6-BC6D-135F-16AF4869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5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DAC8B-294A-B536-1D51-B8AD0AA81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34" y="5559676"/>
            <a:ext cx="2924583" cy="790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7A49D-AC91-98AA-1749-E998800DD6CA}"/>
              </a:ext>
            </a:extLst>
          </p:cNvPr>
          <p:cNvSpPr txBox="1"/>
          <p:nvPr/>
        </p:nvSpPr>
        <p:spPr>
          <a:xfrm>
            <a:off x="3939007" y="5519364"/>
            <a:ext cx="72180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GB" sz="1200" dirty="0"/>
              <a:t>In </a:t>
            </a:r>
            <a:r>
              <a:rPr lang="en-GB" sz="1200" b="1" dirty="0"/>
              <a:t>2006</a:t>
            </a:r>
            <a:r>
              <a:rPr lang="en-GB" sz="1200" dirty="0"/>
              <a:t>, there was a notable decrease in government debt relative to GDP, reducing by over </a:t>
            </a:r>
            <a:r>
              <a:rPr lang="en-GB" sz="1200" b="1" dirty="0"/>
              <a:t>50%</a:t>
            </a:r>
            <a:r>
              <a:rPr lang="en-GB" sz="1200" dirty="0"/>
              <a:t>, indicating substantial fiscal consolidation or reduced borrowing.</a:t>
            </a:r>
          </a:p>
          <a:p>
            <a:pPr marL="171450" indent="-171450" algn="just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GB" sz="1200" dirty="0"/>
              <a:t>In </a:t>
            </a:r>
            <a:r>
              <a:rPr lang="en-GB" sz="1200" b="1" dirty="0"/>
              <a:t>2011</a:t>
            </a:r>
            <a:r>
              <a:rPr lang="en-GB" sz="1200" dirty="0"/>
              <a:t>, There was a significant increase in government debt relative to GDP, rising by over </a:t>
            </a:r>
            <a:r>
              <a:rPr lang="en-GB" sz="1200" b="1" dirty="0"/>
              <a:t>85%</a:t>
            </a:r>
            <a:r>
              <a:rPr lang="en-GB" sz="1200" dirty="0"/>
              <a:t>, suggesting increased borrowing, possibly due to economic policies or higher spending needs</a:t>
            </a:r>
            <a:endParaRPr lang="en-CA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BD9190-C31A-452A-5189-E0A6D51EBAF9}"/>
              </a:ext>
            </a:extLst>
          </p:cNvPr>
          <p:cNvSpPr txBox="1"/>
          <p:nvPr/>
        </p:nvSpPr>
        <p:spPr>
          <a:xfrm>
            <a:off x="167375" y="5262520"/>
            <a:ext cx="3788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002060"/>
                </a:solidFill>
              </a:rPr>
              <a:t>Significant “Government Debt (% of GDP)" Changes</a:t>
            </a:r>
            <a:endParaRPr lang="en-CA" sz="12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48BAF1-3336-AE0D-52B4-D30B2DFC48A5}"/>
              </a:ext>
            </a:extLst>
          </p:cNvPr>
          <p:cNvSpPr txBox="1"/>
          <p:nvPr/>
        </p:nvSpPr>
        <p:spPr>
          <a:xfrm>
            <a:off x="273938" y="3880043"/>
            <a:ext cx="103559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GB" sz="1200" dirty="0"/>
              <a:t>In </a:t>
            </a:r>
            <a:r>
              <a:rPr lang="en-GB" sz="1200" b="1" dirty="0"/>
              <a:t>2004</a:t>
            </a:r>
            <a:r>
              <a:rPr lang="en-GB" sz="1200" dirty="0"/>
              <a:t>, government debt as a percentage of GDP began at </a:t>
            </a:r>
            <a:r>
              <a:rPr lang="en-GB" sz="1200" b="1" dirty="0"/>
              <a:t>35.49%</a:t>
            </a:r>
            <a:r>
              <a:rPr lang="en-GB" sz="1200" dirty="0"/>
              <a:t> and decreased to </a:t>
            </a:r>
            <a:r>
              <a:rPr lang="en-GB" sz="1200" b="1" dirty="0"/>
              <a:t>18.94%</a:t>
            </a:r>
            <a:r>
              <a:rPr lang="en-GB" sz="1200" dirty="0"/>
              <a:t> by </a:t>
            </a:r>
            <a:r>
              <a:rPr lang="en-GB" sz="1200" b="1" dirty="0"/>
              <a:t>2005</a:t>
            </a:r>
            <a:r>
              <a:rPr lang="en-GB" sz="1200" dirty="0"/>
              <a:t>.</a:t>
            </a:r>
          </a:p>
          <a:p>
            <a:pPr marL="171450" indent="-171450" algn="just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GB" sz="1200" dirty="0"/>
              <a:t>From </a:t>
            </a:r>
            <a:r>
              <a:rPr lang="en-GB" sz="1200" b="1" dirty="0"/>
              <a:t>2006</a:t>
            </a:r>
            <a:r>
              <a:rPr lang="en-GB" sz="1200" dirty="0"/>
              <a:t> to </a:t>
            </a:r>
            <a:r>
              <a:rPr lang="en-GB" sz="1200" b="1" dirty="0"/>
              <a:t>2008</a:t>
            </a:r>
            <a:r>
              <a:rPr lang="en-GB" sz="1200" dirty="0"/>
              <a:t>, there was a significant decrease in government debt relative to GDP, reaching a low of </a:t>
            </a:r>
            <a:r>
              <a:rPr lang="en-GB" sz="1200" b="1" dirty="0"/>
              <a:t>7.28%</a:t>
            </a:r>
            <a:r>
              <a:rPr lang="en-GB" sz="1200" dirty="0"/>
              <a:t> in </a:t>
            </a:r>
            <a:r>
              <a:rPr lang="en-GB" sz="1200" b="1" dirty="0"/>
              <a:t>2008.</a:t>
            </a:r>
          </a:p>
          <a:p>
            <a:pPr marL="171450" indent="-171450" algn="just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GB" sz="1200" dirty="0"/>
              <a:t>Debt increased slightly in </a:t>
            </a:r>
            <a:r>
              <a:rPr lang="en-GB" sz="1200" b="1" dirty="0"/>
              <a:t>2009 (8.62%) </a:t>
            </a:r>
            <a:r>
              <a:rPr lang="en-GB" sz="1200" dirty="0"/>
              <a:t>and showed a noticeable increase in </a:t>
            </a:r>
            <a:r>
              <a:rPr lang="en-GB" sz="1200" b="1" dirty="0"/>
              <a:t>2010 (9.39%) </a:t>
            </a:r>
            <a:r>
              <a:rPr lang="en-GB" sz="1200" dirty="0"/>
              <a:t>and </a:t>
            </a:r>
            <a:r>
              <a:rPr lang="en-GB" sz="1200" b="1" dirty="0"/>
              <a:t>2011 (17.43%) </a:t>
            </a:r>
            <a:r>
              <a:rPr lang="en-GB" sz="1200" dirty="0"/>
              <a:t>following global economic challenges.</a:t>
            </a:r>
          </a:p>
          <a:p>
            <a:pPr marL="171450" indent="-171450" algn="just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GB" sz="1200" dirty="0"/>
              <a:t>From </a:t>
            </a:r>
            <a:r>
              <a:rPr lang="en-GB" sz="1200" b="1" dirty="0"/>
              <a:t>2012</a:t>
            </a:r>
            <a:r>
              <a:rPr lang="en-GB" sz="1200" dirty="0"/>
              <a:t> onwards, government debt as a percentage of GDP generally increased steadily, with fluctuations. By </a:t>
            </a:r>
            <a:r>
              <a:rPr lang="en-GB" sz="1200" b="1" dirty="0"/>
              <a:t>2024</a:t>
            </a:r>
            <a:r>
              <a:rPr lang="en-GB" sz="1200" dirty="0"/>
              <a:t>, it reached approximately </a:t>
            </a:r>
            <a:r>
              <a:rPr lang="en-GB" sz="1200" b="1" dirty="0"/>
              <a:t>46.59%</a:t>
            </a:r>
            <a:r>
              <a:rPr lang="en-GB" sz="1200" dirty="0"/>
              <a:t>.</a:t>
            </a:r>
            <a:endParaRPr lang="en-CA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3F7A53-0D84-E31C-6A54-C04AC9E528B5}"/>
              </a:ext>
            </a:extLst>
          </p:cNvPr>
          <p:cNvSpPr txBox="1"/>
          <p:nvPr/>
        </p:nvSpPr>
        <p:spPr>
          <a:xfrm>
            <a:off x="10884" y="6589038"/>
            <a:ext cx="1941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b="1" i="1" dirty="0">
                <a:solidFill>
                  <a:srgbClr val="002060"/>
                </a:solidFill>
                <a:highlight>
                  <a:srgbClr val="FFFF00"/>
                </a:highlight>
              </a:rPr>
              <a:t>Dataset: 2000_onwards.csv</a:t>
            </a:r>
          </a:p>
        </p:txBody>
      </p:sp>
    </p:spTree>
    <p:extLst>
      <p:ext uri="{BB962C8B-B14F-4D97-AF65-F5344CB8AC3E}">
        <p14:creationId xmlns:p14="http://schemas.microsoft.com/office/powerpoint/2010/main" val="3744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0DA0B8-5BF7-0441-3610-2BD5B6825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038"/>
            <a:ext cx="3929130" cy="21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FFCEC4-F20D-1C5D-84D5-78A0B3B2B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73" y="467908"/>
            <a:ext cx="3929130" cy="216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401274-8C0A-A59E-B078-A910352FB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147" y="467908"/>
            <a:ext cx="3929130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39B439-13AB-06BF-8483-C73C164468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" y="2542284"/>
            <a:ext cx="3929130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2AFDC-7A3A-485B-19C8-0E763C5A87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73" y="2546870"/>
            <a:ext cx="3929130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DFF06-2814-2DE6-EB9E-9227DA6CB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67" y="2542284"/>
            <a:ext cx="3929130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969C1F-579F-C791-4B59-1511F2D431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" y="4698000"/>
            <a:ext cx="3929130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4347CF-F009-5544-8A82-C06579E3E8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750" y="4698000"/>
            <a:ext cx="3929130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AF52D-FC0B-4E9B-BBA1-A40DF018E7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387" y="4698000"/>
            <a:ext cx="3929130" cy="216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F31057-1833-33E8-223E-6987156F5331}"/>
              </a:ext>
            </a:extLst>
          </p:cNvPr>
          <p:cNvSpPr txBox="1"/>
          <p:nvPr/>
        </p:nvSpPr>
        <p:spPr>
          <a:xfrm>
            <a:off x="8284" y="122601"/>
            <a:ext cx="7768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2060"/>
                </a:solidFill>
                <a:effectLst/>
              </a:rPr>
              <a:t>Insight into "Government Debt (% of GDP)" and Economic Indicators – Bar Plots</a:t>
            </a:r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8E4F97-B84C-B660-2E47-198C7B9AB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5923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85261D-2235-DB63-980A-EC531646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160"/>
            <a:ext cx="3929130" cy="21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391C6D-D167-778D-1EAA-21758CF68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130" y="450160"/>
            <a:ext cx="3929130" cy="216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F16B4A-1788-1039-9CFC-9732C4B02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13" y="450160"/>
            <a:ext cx="3929130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878AF2-CED5-86CD-EC9F-28F11E3AB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0160"/>
            <a:ext cx="3929130" cy="21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32574C-8376-1AC3-1AA3-76B484377BD4}"/>
              </a:ext>
            </a:extLst>
          </p:cNvPr>
          <p:cNvSpPr txBox="1"/>
          <p:nvPr/>
        </p:nvSpPr>
        <p:spPr>
          <a:xfrm>
            <a:off x="8284" y="122601"/>
            <a:ext cx="7768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2060"/>
                </a:solidFill>
                <a:effectLst/>
              </a:rPr>
              <a:t>Insight into "Government Debt (% of GDP)" and Economic Indicators – Bar Plots</a:t>
            </a:r>
            <a:endParaRPr lang="en-CA" dirty="0">
              <a:solidFill>
                <a:srgbClr val="002060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D24F7CA-9085-8909-8B03-3184400F8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7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512D3-7ED1-551B-DDDD-FC01F6E86354}"/>
              </a:ext>
            </a:extLst>
          </p:cNvPr>
          <p:cNvSpPr txBox="1"/>
          <p:nvPr/>
        </p:nvSpPr>
        <p:spPr>
          <a:xfrm>
            <a:off x="10884" y="6589038"/>
            <a:ext cx="1941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b="1" i="1" dirty="0">
                <a:solidFill>
                  <a:srgbClr val="002060"/>
                </a:solidFill>
                <a:highlight>
                  <a:srgbClr val="FFFF00"/>
                </a:highlight>
              </a:rPr>
              <a:t>Dataset: 2000_onwards.csv</a:t>
            </a:r>
          </a:p>
        </p:txBody>
      </p:sp>
    </p:spTree>
    <p:extLst>
      <p:ext uri="{BB962C8B-B14F-4D97-AF65-F5344CB8AC3E}">
        <p14:creationId xmlns:p14="http://schemas.microsoft.com/office/powerpoint/2010/main" val="212789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7C72A-F636-B2BC-70DA-A7B7B7578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04" y="442659"/>
            <a:ext cx="3925040" cy="21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3B7CFC-EA3B-DD16-8F97-E89B03E8D68B}"/>
              </a:ext>
            </a:extLst>
          </p:cNvPr>
          <p:cNvSpPr txBox="1"/>
          <p:nvPr/>
        </p:nvSpPr>
        <p:spPr>
          <a:xfrm>
            <a:off x="8283" y="122601"/>
            <a:ext cx="7830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2060"/>
                </a:solidFill>
                <a:effectLst/>
              </a:rPr>
              <a:t>Insight into "Government Debt (% of GDP)" and Economic Indicators – Line Plots</a:t>
            </a:r>
            <a:endParaRPr lang="en-CA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CE4C4-0465-32F8-F180-9BB15FF57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318" y="2567147"/>
            <a:ext cx="3929130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8F8529-9F2D-A5C0-8E3E-DD04BF41C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94" y="2576025"/>
            <a:ext cx="3929130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97B4CE-F425-BB58-8B7E-1696B043A2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" y="2576025"/>
            <a:ext cx="3929130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A07EB-125D-CD15-806E-24E49EE84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318" y="420602"/>
            <a:ext cx="3929130" cy="21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92D67-0981-CFD2-A393-ABD1349F6C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602"/>
            <a:ext cx="3929130" cy="2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78CE29-2E98-934A-C321-328C0FDE1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124" y="4691328"/>
            <a:ext cx="3929130" cy="216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A01FE6-0342-F2F3-B7F5-C438C9BC14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8000"/>
            <a:ext cx="3929130" cy="216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2D8B640-3E59-FEE2-98DA-103860E811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707" y="4698000"/>
            <a:ext cx="3929130" cy="2160000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6AE9FD8-F067-7443-8F54-CBED6225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948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9453E4-C9CF-DFFA-FABC-CEF2CF613A23}"/>
              </a:ext>
            </a:extLst>
          </p:cNvPr>
          <p:cNvSpPr txBox="1"/>
          <p:nvPr/>
        </p:nvSpPr>
        <p:spPr>
          <a:xfrm>
            <a:off x="8284" y="122601"/>
            <a:ext cx="7849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2060"/>
                </a:solidFill>
                <a:effectLst/>
              </a:rPr>
              <a:t>Insight into "Government Debt (% of GDP)" and Economic Indicators – Line Plots</a:t>
            </a:r>
            <a:endParaRPr lang="en-CA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19879-E986-2798-A3F9-1961E4ED2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318" y="491933"/>
            <a:ext cx="3929130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818A86-1DA8-FBE6-39FA-14084CBCB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130" y="491933"/>
            <a:ext cx="3929130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4FBB3E-8243-6302-00F0-94B828B45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933"/>
            <a:ext cx="3929130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AE5740-1944-A55D-83D1-F3D2905862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" y="2722644"/>
            <a:ext cx="3929130" cy="216000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86D1712-7A6A-6039-83C8-397DA4E8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B7791-4C03-4CF7-AA60-909B039DD040}" type="slidenum">
              <a:rPr lang="en-CA" smtClean="0"/>
              <a:t>9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E7D6C-F735-4FD3-BD8B-20981AD99479}"/>
              </a:ext>
            </a:extLst>
          </p:cNvPr>
          <p:cNvSpPr txBox="1"/>
          <p:nvPr/>
        </p:nvSpPr>
        <p:spPr>
          <a:xfrm>
            <a:off x="10884" y="6589038"/>
            <a:ext cx="1941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b="1" i="1" dirty="0">
                <a:solidFill>
                  <a:srgbClr val="002060"/>
                </a:solidFill>
                <a:highlight>
                  <a:srgbClr val="FFFF00"/>
                </a:highlight>
              </a:rPr>
              <a:t>Dataset: 2000_onwards.csv</a:t>
            </a:r>
          </a:p>
        </p:txBody>
      </p:sp>
    </p:spTree>
    <p:extLst>
      <p:ext uri="{BB962C8B-B14F-4D97-AF65-F5344CB8AC3E}">
        <p14:creationId xmlns:p14="http://schemas.microsoft.com/office/powerpoint/2010/main" val="2162156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4562</TotalTime>
  <Words>1024</Words>
  <Application>Microsoft Office PowerPoint</Application>
  <PresentationFormat>Widescreen</PresentationFormat>
  <Paragraphs>109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Sahar Nikoo</dc:creator>
  <cp:lastModifiedBy>Sahar Nikoo</cp:lastModifiedBy>
  <cp:revision>72</cp:revision>
  <cp:lastPrinted>2024-07-02T15:58:24Z</cp:lastPrinted>
  <dcterms:created xsi:type="dcterms:W3CDTF">2024-06-26T15:23:00Z</dcterms:created>
  <dcterms:modified xsi:type="dcterms:W3CDTF">2024-07-02T19:03:28Z</dcterms:modified>
</cp:coreProperties>
</file>